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1" r:id="rId6"/>
    <p:sldId id="262" r:id="rId7"/>
    <p:sldId id="260" r:id="rId8"/>
    <p:sldId id="263"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F82FF"/>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p:cViewPr varScale="1">
        <p:scale>
          <a:sx n="162" d="100"/>
          <a:sy n="162" d="100"/>
        </p:scale>
        <p:origin x="2508"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8F6EE-2739-C1AA-B9A5-0D376F69D97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24B1B26-63EC-0860-6A41-75000D5559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58A745D-8100-A015-04CE-617F203826EC}"/>
              </a:ext>
            </a:extLst>
          </p:cNvPr>
          <p:cNvSpPr>
            <a:spLocks noGrp="1"/>
          </p:cNvSpPr>
          <p:nvPr>
            <p:ph type="dt" sz="half" idx="10"/>
          </p:nvPr>
        </p:nvSpPr>
        <p:spPr/>
        <p:txBody>
          <a:bodyPr/>
          <a:lstStyle/>
          <a:p>
            <a:fld id="{DB5E966D-1431-4B88-8B81-72B71859D394}" type="datetimeFigureOut">
              <a:rPr lang="en-US" smtClean="0"/>
              <a:t>11/22/2022</a:t>
            </a:fld>
            <a:endParaRPr lang="en-US"/>
          </a:p>
        </p:txBody>
      </p:sp>
      <p:sp>
        <p:nvSpPr>
          <p:cNvPr id="5" name="Footer Placeholder 4">
            <a:extLst>
              <a:ext uri="{FF2B5EF4-FFF2-40B4-BE49-F238E27FC236}">
                <a16:creationId xmlns:a16="http://schemas.microsoft.com/office/drawing/2014/main" id="{13CCA49C-C9D1-FE60-5F45-DA6F00DAD1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A0ED5E-FE15-BECB-54FF-576A7E792FF9}"/>
              </a:ext>
            </a:extLst>
          </p:cNvPr>
          <p:cNvSpPr>
            <a:spLocks noGrp="1"/>
          </p:cNvSpPr>
          <p:nvPr>
            <p:ph type="sldNum" sz="quarter" idx="12"/>
          </p:nvPr>
        </p:nvSpPr>
        <p:spPr/>
        <p:txBody>
          <a:bodyPr/>
          <a:lstStyle/>
          <a:p>
            <a:fld id="{26241E2A-78E5-414C-9614-3CE0B612F227}" type="slidenum">
              <a:rPr lang="en-US" smtClean="0"/>
              <a:t>‹#›</a:t>
            </a:fld>
            <a:endParaRPr lang="en-US"/>
          </a:p>
        </p:txBody>
      </p:sp>
    </p:spTree>
    <p:extLst>
      <p:ext uri="{BB962C8B-B14F-4D97-AF65-F5344CB8AC3E}">
        <p14:creationId xmlns:p14="http://schemas.microsoft.com/office/powerpoint/2010/main" val="952115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52519-1012-E98A-2806-20E005A11B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EDDD864-3543-1CDB-EC28-F7ABC43CA49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4F2282-9EDD-F654-2DBE-F9FA42CD9BED}"/>
              </a:ext>
            </a:extLst>
          </p:cNvPr>
          <p:cNvSpPr>
            <a:spLocks noGrp="1"/>
          </p:cNvSpPr>
          <p:nvPr>
            <p:ph type="dt" sz="half" idx="10"/>
          </p:nvPr>
        </p:nvSpPr>
        <p:spPr/>
        <p:txBody>
          <a:bodyPr/>
          <a:lstStyle/>
          <a:p>
            <a:fld id="{DB5E966D-1431-4B88-8B81-72B71859D394}" type="datetimeFigureOut">
              <a:rPr lang="en-US" smtClean="0"/>
              <a:t>11/22/2022</a:t>
            </a:fld>
            <a:endParaRPr lang="en-US"/>
          </a:p>
        </p:txBody>
      </p:sp>
      <p:sp>
        <p:nvSpPr>
          <p:cNvPr id="5" name="Footer Placeholder 4">
            <a:extLst>
              <a:ext uri="{FF2B5EF4-FFF2-40B4-BE49-F238E27FC236}">
                <a16:creationId xmlns:a16="http://schemas.microsoft.com/office/drawing/2014/main" id="{9AAD56D1-35B5-85B3-8286-53C126B39E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A462BD-BC93-B8E9-E91C-69360D64FAE6}"/>
              </a:ext>
            </a:extLst>
          </p:cNvPr>
          <p:cNvSpPr>
            <a:spLocks noGrp="1"/>
          </p:cNvSpPr>
          <p:nvPr>
            <p:ph type="sldNum" sz="quarter" idx="12"/>
          </p:nvPr>
        </p:nvSpPr>
        <p:spPr/>
        <p:txBody>
          <a:bodyPr/>
          <a:lstStyle/>
          <a:p>
            <a:fld id="{26241E2A-78E5-414C-9614-3CE0B612F227}" type="slidenum">
              <a:rPr lang="en-US" smtClean="0"/>
              <a:t>‹#›</a:t>
            </a:fld>
            <a:endParaRPr lang="en-US"/>
          </a:p>
        </p:txBody>
      </p:sp>
    </p:spTree>
    <p:extLst>
      <p:ext uri="{BB962C8B-B14F-4D97-AF65-F5344CB8AC3E}">
        <p14:creationId xmlns:p14="http://schemas.microsoft.com/office/powerpoint/2010/main" val="2857214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EB997F-51FD-EE36-61CE-52CFEF01ABE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78E0172-826B-A2C3-B404-76447509F3D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A30247-BF09-6EF8-1656-95A9163F255F}"/>
              </a:ext>
            </a:extLst>
          </p:cNvPr>
          <p:cNvSpPr>
            <a:spLocks noGrp="1"/>
          </p:cNvSpPr>
          <p:nvPr>
            <p:ph type="dt" sz="half" idx="10"/>
          </p:nvPr>
        </p:nvSpPr>
        <p:spPr/>
        <p:txBody>
          <a:bodyPr/>
          <a:lstStyle/>
          <a:p>
            <a:fld id="{DB5E966D-1431-4B88-8B81-72B71859D394}" type="datetimeFigureOut">
              <a:rPr lang="en-US" smtClean="0"/>
              <a:t>11/22/2022</a:t>
            </a:fld>
            <a:endParaRPr lang="en-US"/>
          </a:p>
        </p:txBody>
      </p:sp>
      <p:sp>
        <p:nvSpPr>
          <p:cNvPr id="5" name="Footer Placeholder 4">
            <a:extLst>
              <a:ext uri="{FF2B5EF4-FFF2-40B4-BE49-F238E27FC236}">
                <a16:creationId xmlns:a16="http://schemas.microsoft.com/office/drawing/2014/main" id="{B30E3B8F-4C10-1ECA-EFC5-E314D8C9D2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172443-3C6A-713C-D995-C32544FEF7BB}"/>
              </a:ext>
            </a:extLst>
          </p:cNvPr>
          <p:cNvSpPr>
            <a:spLocks noGrp="1"/>
          </p:cNvSpPr>
          <p:nvPr>
            <p:ph type="sldNum" sz="quarter" idx="12"/>
          </p:nvPr>
        </p:nvSpPr>
        <p:spPr/>
        <p:txBody>
          <a:bodyPr/>
          <a:lstStyle/>
          <a:p>
            <a:fld id="{26241E2A-78E5-414C-9614-3CE0B612F227}" type="slidenum">
              <a:rPr lang="en-US" smtClean="0"/>
              <a:t>‹#›</a:t>
            </a:fld>
            <a:endParaRPr lang="en-US"/>
          </a:p>
        </p:txBody>
      </p:sp>
    </p:spTree>
    <p:extLst>
      <p:ext uri="{BB962C8B-B14F-4D97-AF65-F5344CB8AC3E}">
        <p14:creationId xmlns:p14="http://schemas.microsoft.com/office/powerpoint/2010/main" val="3549344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05F1E-284D-F905-4912-5ACD8C1368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DBBB5C-4852-73BC-0F42-075702CB7F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1957B4-A351-76DB-BF94-4FF8F4E41193}"/>
              </a:ext>
            </a:extLst>
          </p:cNvPr>
          <p:cNvSpPr>
            <a:spLocks noGrp="1"/>
          </p:cNvSpPr>
          <p:nvPr>
            <p:ph type="dt" sz="half" idx="10"/>
          </p:nvPr>
        </p:nvSpPr>
        <p:spPr/>
        <p:txBody>
          <a:bodyPr/>
          <a:lstStyle/>
          <a:p>
            <a:fld id="{DB5E966D-1431-4B88-8B81-72B71859D394}" type="datetimeFigureOut">
              <a:rPr lang="en-US" smtClean="0"/>
              <a:t>11/22/2022</a:t>
            </a:fld>
            <a:endParaRPr lang="en-US"/>
          </a:p>
        </p:txBody>
      </p:sp>
      <p:sp>
        <p:nvSpPr>
          <p:cNvPr id="5" name="Footer Placeholder 4">
            <a:extLst>
              <a:ext uri="{FF2B5EF4-FFF2-40B4-BE49-F238E27FC236}">
                <a16:creationId xmlns:a16="http://schemas.microsoft.com/office/drawing/2014/main" id="{8CFB6573-969D-58C2-263D-D8F6B33F55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F509FB-2138-4B0D-B060-1252C5F6EC88}"/>
              </a:ext>
            </a:extLst>
          </p:cNvPr>
          <p:cNvSpPr>
            <a:spLocks noGrp="1"/>
          </p:cNvSpPr>
          <p:nvPr>
            <p:ph type="sldNum" sz="quarter" idx="12"/>
          </p:nvPr>
        </p:nvSpPr>
        <p:spPr/>
        <p:txBody>
          <a:bodyPr/>
          <a:lstStyle/>
          <a:p>
            <a:fld id="{26241E2A-78E5-414C-9614-3CE0B612F227}" type="slidenum">
              <a:rPr lang="en-US" smtClean="0"/>
              <a:t>‹#›</a:t>
            </a:fld>
            <a:endParaRPr lang="en-US"/>
          </a:p>
        </p:txBody>
      </p:sp>
    </p:spTree>
    <p:extLst>
      <p:ext uri="{BB962C8B-B14F-4D97-AF65-F5344CB8AC3E}">
        <p14:creationId xmlns:p14="http://schemas.microsoft.com/office/powerpoint/2010/main" val="4005797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70884-6898-69CA-A4CA-20DEF16D4DF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E52DE24-7D2E-7392-3F96-4268BCDEC1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29DC73-7323-B1D0-3C89-78F5697B9AF2}"/>
              </a:ext>
            </a:extLst>
          </p:cNvPr>
          <p:cNvSpPr>
            <a:spLocks noGrp="1"/>
          </p:cNvSpPr>
          <p:nvPr>
            <p:ph type="dt" sz="half" idx="10"/>
          </p:nvPr>
        </p:nvSpPr>
        <p:spPr/>
        <p:txBody>
          <a:bodyPr/>
          <a:lstStyle/>
          <a:p>
            <a:fld id="{DB5E966D-1431-4B88-8B81-72B71859D394}" type="datetimeFigureOut">
              <a:rPr lang="en-US" smtClean="0"/>
              <a:t>11/22/2022</a:t>
            </a:fld>
            <a:endParaRPr lang="en-US"/>
          </a:p>
        </p:txBody>
      </p:sp>
      <p:sp>
        <p:nvSpPr>
          <p:cNvPr id="5" name="Footer Placeholder 4">
            <a:extLst>
              <a:ext uri="{FF2B5EF4-FFF2-40B4-BE49-F238E27FC236}">
                <a16:creationId xmlns:a16="http://schemas.microsoft.com/office/drawing/2014/main" id="{A7B417D5-A084-9931-8D76-492DA7FC66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5CAFC-CF29-C921-AC9E-94042D8389DC}"/>
              </a:ext>
            </a:extLst>
          </p:cNvPr>
          <p:cNvSpPr>
            <a:spLocks noGrp="1"/>
          </p:cNvSpPr>
          <p:nvPr>
            <p:ph type="sldNum" sz="quarter" idx="12"/>
          </p:nvPr>
        </p:nvSpPr>
        <p:spPr/>
        <p:txBody>
          <a:bodyPr/>
          <a:lstStyle/>
          <a:p>
            <a:fld id="{26241E2A-78E5-414C-9614-3CE0B612F227}" type="slidenum">
              <a:rPr lang="en-US" smtClean="0"/>
              <a:t>‹#›</a:t>
            </a:fld>
            <a:endParaRPr lang="en-US"/>
          </a:p>
        </p:txBody>
      </p:sp>
    </p:spTree>
    <p:extLst>
      <p:ext uri="{BB962C8B-B14F-4D97-AF65-F5344CB8AC3E}">
        <p14:creationId xmlns:p14="http://schemas.microsoft.com/office/powerpoint/2010/main" val="2442885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5E562-919A-074C-5870-E5B8E4AD37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0F4C44-AC12-8A6B-758A-A1441DD8F4B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0C342CD-F9CA-03DE-5D5C-91CF8F99A5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9ACDC33-D914-1012-83C9-8A6B4620B375}"/>
              </a:ext>
            </a:extLst>
          </p:cNvPr>
          <p:cNvSpPr>
            <a:spLocks noGrp="1"/>
          </p:cNvSpPr>
          <p:nvPr>
            <p:ph type="dt" sz="half" idx="10"/>
          </p:nvPr>
        </p:nvSpPr>
        <p:spPr/>
        <p:txBody>
          <a:bodyPr/>
          <a:lstStyle/>
          <a:p>
            <a:fld id="{DB5E966D-1431-4B88-8B81-72B71859D394}" type="datetimeFigureOut">
              <a:rPr lang="en-US" smtClean="0"/>
              <a:t>11/22/2022</a:t>
            </a:fld>
            <a:endParaRPr lang="en-US"/>
          </a:p>
        </p:txBody>
      </p:sp>
      <p:sp>
        <p:nvSpPr>
          <p:cNvPr id="6" name="Footer Placeholder 5">
            <a:extLst>
              <a:ext uri="{FF2B5EF4-FFF2-40B4-BE49-F238E27FC236}">
                <a16:creationId xmlns:a16="http://schemas.microsoft.com/office/drawing/2014/main" id="{21B8FD8C-C766-2464-C440-6F90D66232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360D52-0FE8-D007-3231-77C1BBD36B78}"/>
              </a:ext>
            </a:extLst>
          </p:cNvPr>
          <p:cNvSpPr>
            <a:spLocks noGrp="1"/>
          </p:cNvSpPr>
          <p:nvPr>
            <p:ph type="sldNum" sz="quarter" idx="12"/>
          </p:nvPr>
        </p:nvSpPr>
        <p:spPr/>
        <p:txBody>
          <a:bodyPr/>
          <a:lstStyle/>
          <a:p>
            <a:fld id="{26241E2A-78E5-414C-9614-3CE0B612F227}" type="slidenum">
              <a:rPr lang="en-US" smtClean="0"/>
              <a:t>‹#›</a:t>
            </a:fld>
            <a:endParaRPr lang="en-US"/>
          </a:p>
        </p:txBody>
      </p:sp>
    </p:spTree>
    <p:extLst>
      <p:ext uri="{BB962C8B-B14F-4D97-AF65-F5344CB8AC3E}">
        <p14:creationId xmlns:p14="http://schemas.microsoft.com/office/powerpoint/2010/main" val="1639131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FAF8B-0DBC-657C-5969-B00EFCA232C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AECEE8-89AE-CC6B-CB2F-9CDCC9DB3C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95B21A1-5A40-1DD9-782D-3514E74C3A8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28F71E2-704D-CE1D-D863-D7E99C1374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243112D-1C84-D18B-40D2-A27ACDB4D3A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CB2354E-0AC8-1A82-A1DA-DFAFD55FD600}"/>
              </a:ext>
            </a:extLst>
          </p:cNvPr>
          <p:cNvSpPr>
            <a:spLocks noGrp="1"/>
          </p:cNvSpPr>
          <p:nvPr>
            <p:ph type="dt" sz="half" idx="10"/>
          </p:nvPr>
        </p:nvSpPr>
        <p:spPr/>
        <p:txBody>
          <a:bodyPr/>
          <a:lstStyle/>
          <a:p>
            <a:fld id="{DB5E966D-1431-4B88-8B81-72B71859D394}" type="datetimeFigureOut">
              <a:rPr lang="en-US" smtClean="0"/>
              <a:t>11/22/2022</a:t>
            </a:fld>
            <a:endParaRPr lang="en-US"/>
          </a:p>
        </p:txBody>
      </p:sp>
      <p:sp>
        <p:nvSpPr>
          <p:cNvPr id="8" name="Footer Placeholder 7">
            <a:extLst>
              <a:ext uri="{FF2B5EF4-FFF2-40B4-BE49-F238E27FC236}">
                <a16:creationId xmlns:a16="http://schemas.microsoft.com/office/drawing/2014/main" id="{9434E5A2-A3E9-0FE6-032A-CC11B1F9D4F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3782E3C-A04D-F8CD-FD41-19677BE882E8}"/>
              </a:ext>
            </a:extLst>
          </p:cNvPr>
          <p:cNvSpPr>
            <a:spLocks noGrp="1"/>
          </p:cNvSpPr>
          <p:nvPr>
            <p:ph type="sldNum" sz="quarter" idx="12"/>
          </p:nvPr>
        </p:nvSpPr>
        <p:spPr/>
        <p:txBody>
          <a:bodyPr/>
          <a:lstStyle/>
          <a:p>
            <a:fld id="{26241E2A-78E5-414C-9614-3CE0B612F227}" type="slidenum">
              <a:rPr lang="en-US" smtClean="0"/>
              <a:t>‹#›</a:t>
            </a:fld>
            <a:endParaRPr lang="en-US"/>
          </a:p>
        </p:txBody>
      </p:sp>
    </p:spTree>
    <p:extLst>
      <p:ext uri="{BB962C8B-B14F-4D97-AF65-F5344CB8AC3E}">
        <p14:creationId xmlns:p14="http://schemas.microsoft.com/office/powerpoint/2010/main" val="33859244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6EE05-0D82-6E40-414B-8DB0E779E6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443E965-C067-FCF3-F3F9-1142C2B7C50E}"/>
              </a:ext>
            </a:extLst>
          </p:cNvPr>
          <p:cNvSpPr>
            <a:spLocks noGrp="1"/>
          </p:cNvSpPr>
          <p:nvPr>
            <p:ph type="dt" sz="half" idx="10"/>
          </p:nvPr>
        </p:nvSpPr>
        <p:spPr/>
        <p:txBody>
          <a:bodyPr/>
          <a:lstStyle/>
          <a:p>
            <a:fld id="{DB5E966D-1431-4B88-8B81-72B71859D394}" type="datetimeFigureOut">
              <a:rPr lang="en-US" smtClean="0"/>
              <a:t>11/22/2022</a:t>
            </a:fld>
            <a:endParaRPr lang="en-US"/>
          </a:p>
        </p:txBody>
      </p:sp>
      <p:sp>
        <p:nvSpPr>
          <p:cNvPr id="4" name="Footer Placeholder 3">
            <a:extLst>
              <a:ext uri="{FF2B5EF4-FFF2-40B4-BE49-F238E27FC236}">
                <a16:creationId xmlns:a16="http://schemas.microsoft.com/office/drawing/2014/main" id="{7674312A-4041-303A-6264-87174D75FB1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C9EA8C1-FD2F-87C6-2B00-6A9D6CE22670}"/>
              </a:ext>
            </a:extLst>
          </p:cNvPr>
          <p:cNvSpPr>
            <a:spLocks noGrp="1"/>
          </p:cNvSpPr>
          <p:nvPr>
            <p:ph type="sldNum" sz="quarter" idx="12"/>
          </p:nvPr>
        </p:nvSpPr>
        <p:spPr/>
        <p:txBody>
          <a:bodyPr/>
          <a:lstStyle/>
          <a:p>
            <a:fld id="{26241E2A-78E5-414C-9614-3CE0B612F227}" type="slidenum">
              <a:rPr lang="en-US" smtClean="0"/>
              <a:t>‹#›</a:t>
            </a:fld>
            <a:endParaRPr lang="en-US"/>
          </a:p>
        </p:txBody>
      </p:sp>
    </p:spTree>
    <p:extLst>
      <p:ext uri="{BB962C8B-B14F-4D97-AF65-F5344CB8AC3E}">
        <p14:creationId xmlns:p14="http://schemas.microsoft.com/office/powerpoint/2010/main" val="16290149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9A92AF-C218-33F7-12A3-963EDEF07313}"/>
              </a:ext>
            </a:extLst>
          </p:cNvPr>
          <p:cNvSpPr>
            <a:spLocks noGrp="1"/>
          </p:cNvSpPr>
          <p:nvPr>
            <p:ph type="dt" sz="half" idx="10"/>
          </p:nvPr>
        </p:nvSpPr>
        <p:spPr/>
        <p:txBody>
          <a:bodyPr/>
          <a:lstStyle/>
          <a:p>
            <a:fld id="{DB5E966D-1431-4B88-8B81-72B71859D394}" type="datetimeFigureOut">
              <a:rPr lang="en-US" smtClean="0"/>
              <a:t>11/22/2022</a:t>
            </a:fld>
            <a:endParaRPr lang="en-US"/>
          </a:p>
        </p:txBody>
      </p:sp>
      <p:sp>
        <p:nvSpPr>
          <p:cNvPr id="3" name="Footer Placeholder 2">
            <a:extLst>
              <a:ext uri="{FF2B5EF4-FFF2-40B4-BE49-F238E27FC236}">
                <a16:creationId xmlns:a16="http://schemas.microsoft.com/office/drawing/2014/main" id="{EC791AB4-0514-9872-3056-E201740A71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2E31523-EC88-01FE-D92B-A72E185274C3}"/>
              </a:ext>
            </a:extLst>
          </p:cNvPr>
          <p:cNvSpPr>
            <a:spLocks noGrp="1"/>
          </p:cNvSpPr>
          <p:nvPr>
            <p:ph type="sldNum" sz="quarter" idx="12"/>
          </p:nvPr>
        </p:nvSpPr>
        <p:spPr/>
        <p:txBody>
          <a:bodyPr/>
          <a:lstStyle/>
          <a:p>
            <a:fld id="{26241E2A-78E5-414C-9614-3CE0B612F227}" type="slidenum">
              <a:rPr lang="en-US" smtClean="0"/>
              <a:t>‹#›</a:t>
            </a:fld>
            <a:endParaRPr lang="en-US"/>
          </a:p>
        </p:txBody>
      </p:sp>
    </p:spTree>
    <p:extLst>
      <p:ext uri="{BB962C8B-B14F-4D97-AF65-F5344CB8AC3E}">
        <p14:creationId xmlns:p14="http://schemas.microsoft.com/office/powerpoint/2010/main" val="2815859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51E7A-FC39-2CFB-EAFE-E44D46FDDD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81858E8-C6EC-227A-62FC-C4889ED7A1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C5530B4-61A8-EFA0-42F4-EA43A1177C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A1287A-EC9D-FE4C-90E5-2743428C49E9}"/>
              </a:ext>
            </a:extLst>
          </p:cNvPr>
          <p:cNvSpPr>
            <a:spLocks noGrp="1"/>
          </p:cNvSpPr>
          <p:nvPr>
            <p:ph type="dt" sz="half" idx="10"/>
          </p:nvPr>
        </p:nvSpPr>
        <p:spPr/>
        <p:txBody>
          <a:bodyPr/>
          <a:lstStyle/>
          <a:p>
            <a:fld id="{DB5E966D-1431-4B88-8B81-72B71859D394}" type="datetimeFigureOut">
              <a:rPr lang="en-US" smtClean="0"/>
              <a:t>11/22/2022</a:t>
            </a:fld>
            <a:endParaRPr lang="en-US"/>
          </a:p>
        </p:txBody>
      </p:sp>
      <p:sp>
        <p:nvSpPr>
          <p:cNvPr id="6" name="Footer Placeholder 5">
            <a:extLst>
              <a:ext uri="{FF2B5EF4-FFF2-40B4-BE49-F238E27FC236}">
                <a16:creationId xmlns:a16="http://schemas.microsoft.com/office/drawing/2014/main" id="{BC6E16B5-317C-B87D-72E4-43F2C84CC7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C448B8-51A6-4C80-3A58-26249133B765}"/>
              </a:ext>
            </a:extLst>
          </p:cNvPr>
          <p:cNvSpPr>
            <a:spLocks noGrp="1"/>
          </p:cNvSpPr>
          <p:nvPr>
            <p:ph type="sldNum" sz="quarter" idx="12"/>
          </p:nvPr>
        </p:nvSpPr>
        <p:spPr/>
        <p:txBody>
          <a:bodyPr/>
          <a:lstStyle/>
          <a:p>
            <a:fld id="{26241E2A-78E5-414C-9614-3CE0B612F227}" type="slidenum">
              <a:rPr lang="en-US" smtClean="0"/>
              <a:t>‹#›</a:t>
            </a:fld>
            <a:endParaRPr lang="en-US"/>
          </a:p>
        </p:txBody>
      </p:sp>
    </p:spTree>
    <p:extLst>
      <p:ext uri="{BB962C8B-B14F-4D97-AF65-F5344CB8AC3E}">
        <p14:creationId xmlns:p14="http://schemas.microsoft.com/office/powerpoint/2010/main" val="1930838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6313C-963A-B936-4F3A-9900D4F281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6B0D7A8-C8DE-7B20-32AF-ED65C98D7C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6E9E06A-961D-CD5E-5E95-DB02A57C71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45FC77-77B1-4764-AFFA-247D9F668EF6}"/>
              </a:ext>
            </a:extLst>
          </p:cNvPr>
          <p:cNvSpPr>
            <a:spLocks noGrp="1"/>
          </p:cNvSpPr>
          <p:nvPr>
            <p:ph type="dt" sz="half" idx="10"/>
          </p:nvPr>
        </p:nvSpPr>
        <p:spPr/>
        <p:txBody>
          <a:bodyPr/>
          <a:lstStyle/>
          <a:p>
            <a:fld id="{DB5E966D-1431-4B88-8B81-72B71859D394}" type="datetimeFigureOut">
              <a:rPr lang="en-US" smtClean="0"/>
              <a:t>11/22/2022</a:t>
            </a:fld>
            <a:endParaRPr lang="en-US"/>
          </a:p>
        </p:txBody>
      </p:sp>
      <p:sp>
        <p:nvSpPr>
          <p:cNvPr id="6" name="Footer Placeholder 5">
            <a:extLst>
              <a:ext uri="{FF2B5EF4-FFF2-40B4-BE49-F238E27FC236}">
                <a16:creationId xmlns:a16="http://schemas.microsoft.com/office/drawing/2014/main" id="{87D24352-D68B-D80C-907E-E0B6C8FE04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E73617-B1F6-EBFE-2961-09D5D71241FA}"/>
              </a:ext>
            </a:extLst>
          </p:cNvPr>
          <p:cNvSpPr>
            <a:spLocks noGrp="1"/>
          </p:cNvSpPr>
          <p:nvPr>
            <p:ph type="sldNum" sz="quarter" idx="12"/>
          </p:nvPr>
        </p:nvSpPr>
        <p:spPr/>
        <p:txBody>
          <a:bodyPr/>
          <a:lstStyle/>
          <a:p>
            <a:fld id="{26241E2A-78E5-414C-9614-3CE0B612F227}" type="slidenum">
              <a:rPr lang="en-US" smtClean="0"/>
              <a:t>‹#›</a:t>
            </a:fld>
            <a:endParaRPr lang="en-US"/>
          </a:p>
        </p:txBody>
      </p:sp>
    </p:spTree>
    <p:extLst>
      <p:ext uri="{BB962C8B-B14F-4D97-AF65-F5344CB8AC3E}">
        <p14:creationId xmlns:p14="http://schemas.microsoft.com/office/powerpoint/2010/main" val="27784090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34E5D9-01F6-5817-B282-6A815E5A8A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46262DB-6BF1-65A7-35A5-CDDD247A21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F7B465-5E37-5FB5-3867-8C18109093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5E966D-1431-4B88-8B81-72B71859D394}" type="datetimeFigureOut">
              <a:rPr lang="en-US" smtClean="0"/>
              <a:t>11/22/2022</a:t>
            </a:fld>
            <a:endParaRPr lang="en-US"/>
          </a:p>
        </p:txBody>
      </p:sp>
      <p:sp>
        <p:nvSpPr>
          <p:cNvPr id="5" name="Footer Placeholder 4">
            <a:extLst>
              <a:ext uri="{FF2B5EF4-FFF2-40B4-BE49-F238E27FC236}">
                <a16:creationId xmlns:a16="http://schemas.microsoft.com/office/drawing/2014/main" id="{8E4F3678-E880-742B-A887-BB20ADF4AF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D5DE24E-95C9-F9DB-BBF2-F81EA44AFA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241E2A-78E5-414C-9614-3CE0B612F227}" type="slidenum">
              <a:rPr lang="en-US" smtClean="0"/>
              <a:t>‹#›</a:t>
            </a:fld>
            <a:endParaRPr lang="en-US"/>
          </a:p>
        </p:txBody>
      </p:sp>
    </p:spTree>
    <p:extLst>
      <p:ext uri="{BB962C8B-B14F-4D97-AF65-F5344CB8AC3E}">
        <p14:creationId xmlns:p14="http://schemas.microsoft.com/office/powerpoint/2010/main" val="39151398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9.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9.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9.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A7D27-8F4D-9010-CB5C-2259069C9214}"/>
              </a:ext>
            </a:extLst>
          </p:cNvPr>
          <p:cNvSpPr>
            <a:spLocks noGrp="1"/>
          </p:cNvSpPr>
          <p:nvPr>
            <p:ph type="ctrTitle"/>
          </p:nvPr>
        </p:nvSpPr>
        <p:spPr>
          <a:xfrm>
            <a:off x="1368065" y="2712585"/>
            <a:ext cx="9144000" cy="2387600"/>
          </a:xfrm>
        </p:spPr>
        <p:txBody>
          <a:bodyPr>
            <a:normAutofit/>
          </a:bodyPr>
          <a:lstStyle/>
          <a:p>
            <a:r>
              <a:rPr lang="en-US" sz="3600" dirty="0">
                <a:latin typeface="Avenir LT Std 65 Medium" panose="020B0803020203020204" pitchFamily="34" charset="0"/>
              </a:rPr>
              <a:t>BOSE PROFESSIONAL</a:t>
            </a:r>
            <a:br>
              <a:rPr lang="en-US" sz="3600" dirty="0">
                <a:latin typeface="Avenir LT Std 65 Medium" panose="020B0803020203020204" pitchFamily="34" charset="0"/>
              </a:rPr>
            </a:br>
            <a:r>
              <a:rPr lang="en-US" sz="3600" dirty="0">
                <a:latin typeface="Avenir LT Std 65 Medium" panose="020B0803020203020204" pitchFamily="34" charset="0"/>
              </a:rPr>
              <a:t>2022 MEDIA STRATEGY</a:t>
            </a:r>
          </a:p>
        </p:txBody>
      </p:sp>
      <p:sp>
        <p:nvSpPr>
          <p:cNvPr id="3" name="Subtitle 2">
            <a:extLst>
              <a:ext uri="{FF2B5EF4-FFF2-40B4-BE49-F238E27FC236}">
                <a16:creationId xmlns:a16="http://schemas.microsoft.com/office/drawing/2014/main" id="{0AC073F5-19E2-61AB-3E3B-138F183B6376}"/>
              </a:ext>
            </a:extLst>
          </p:cNvPr>
          <p:cNvSpPr>
            <a:spLocks noGrp="1"/>
          </p:cNvSpPr>
          <p:nvPr>
            <p:ph type="subTitle" idx="1"/>
          </p:nvPr>
        </p:nvSpPr>
        <p:spPr>
          <a:xfrm>
            <a:off x="1232502" y="5202238"/>
            <a:ext cx="9144000" cy="1655762"/>
          </a:xfrm>
        </p:spPr>
        <p:txBody>
          <a:bodyPr/>
          <a:lstStyle/>
          <a:p>
            <a:r>
              <a:rPr lang="en-US" sz="3200" dirty="0">
                <a:latin typeface="Avenir LT Pro 55 Roman" panose="020B0503020203020204" pitchFamily="34" charset="0"/>
              </a:rPr>
              <a:t>Josh Brummett</a:t>
            </a:r>
          </a:p>
          <a:p>
            <a:r>
              <a:rPr lang="en-US" sz="1800" dirty="0">
                <a:latin typeface="Avenir LT Pro 65 Medium" panose="020B0603020203020204" pitchFamily="34" charset="0"/>
              </a:rPr>
              <a:t>VP of Media Production, </a:t>
            </a:r>
            <a:r>
              <a:rPr lang="en-US" sz="1800" dirty="0" err="1">
                <a:latin typeface="Avenir LT Pro 65 Medium" panose="020B0603020203020204" pitchFamily="34" charset="0"/>
              </a:rPr>
              <a:t>MarketScale</a:t>
            </a:r>
            <a:endParaRPr lang="en-US" sz="1800" dirty="0">
              <a:latin typeface="Avenir LT Pro 65 Medium" panose="020B0603020203020204" pitchFamily="34" charset="0"/>
            </a:endParaRPr>
          </a:p>
        </p:txBody>
      </p:sp>
      <p:sp>
        <p:nvSpPr>
          <p:cNvPr id="4" name="Rectangle 3">
            <a:extLst>
              <a:ext uri="{FF2B5EF4-FFF2-40B4-BE49-F238E27FC236}">
                <a16:creationId xmlns:a16="http://schemas.microsoft.com/office/drawing/2014/main" id="{48D1360C-C1DF-EE7F-E91D-802754F1B44D}"/>
              </a:ext>
            </a:extLst>
          </p:cNvPr>
          <p:cNvSpPr/>
          <p:nvPr/>
        </p:nvSpPr>
        <p:spPr>
          <a:xfrm>
            <a:off x="0" y="0"/>
            <a:ext cx="12192000" cy="908501"/>
          </a:xfrm>
          <a:prstGeom prst="rect">
            <a:avLst/>
          </a:prstGeom>
          <a:solidFill>
            <a:srgbClr val="0F8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75B7B292-6D44-2E10-97FE-DEA1AC41BD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2201" y="285074"/>
            <a:ext cx="2759729" cy="286529"/>
          </a:xfrm>
          <a:prstGeom prst="rect">
            <a:avLst/>
          </a:prstGeom>
        </p:spPr>
      </p:pic>
      <p:pic>
        <p:nvPicPr>
          <p:cNvPr id="12" name="Picture 11">
            <a:extLst>
              <a:ext uri="{FF2B5EF4-FFF2-40B4-BE49-F238E27FC236}">
                <a16:creationId xmlns:a16="http://schemas.microsoft.com/office/drawing/2014/main" id="{1C1919C3-0CDA-B5D3-BA47-ECB251FBB3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0704" y="1266150"/>
            <a:ext cx="2551746" cy="2551746"/>
          </a:xfrm>
          <a:prstGeom prst="rect">
            <a:avLst/>
          </a:prstGeom>
        </p:spPr>
      </p:pic>
    </p:spTree>
    <p:extLst>
      <p:ext uri="{BB962C8B-B14F-4D97-AF65-F5344CB8AC3E}">
        <p14:creationId xmlns:p14="http://schemas.microsoft.com/office/powerpoint/2010/main" val="21768415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E537F-8D70-5E2E-2447-F93492320E21}"/>
              </a:ext>
            </a:extLst>
          </p:cNvPr>
          <p:cNvSpPr>
            <a:spLocks noGrp="1"/>
          </p:cNvSpPr>
          <p:nvPr>
            <p:ph type="title"/>
          </p:nvPr>
        </p:nvSpPr>
        <p:spPr>
          <a:xfrm>
            <a:off x="838200" y="1072300"/>
            <a:ext cx="10515600" cy="1325563"/>
          </a:xfrm>
        </p:spPr>
        <p:txBody>
          <a:bodyPr>
            <a:normAutofit/>
          </a:bodyPr>
          <a:lstStyle/>
          <a:p>
            <a:r>
              <a:rPr lang="en-US" sz="3600" dirty="0">
                <a:latin typeface="Avenir LT Std 65 Medium" panose="020B0803020203020204" pitchFamily="34" charset="0"/>
              </a:rPr>
              <a:t>Bose Professional 2022 Goals</a:t>
            </a:r>
          </a:p>
        </p:txBody>
      </p:sp>
      <p:sp>
        <p:nvSpPr>
          <p:cNvPr id="3" name="Content Placeholder 2">
            <a:extLst>
              <a:ext uri="{FF2B5EF4-FFF2-40B4-BE49-F238E27FC236}">
                <a16:creationId xmlns:a16="http://schemas.microsoft.com/office/drawing/2014/main" id="{66789501-42B5-D58E-43B9-18028C1BD2D0}"/>
              </a:ext>
            </a:extLst>
          </p:cNvPr>
          <p:cNvSpPr>
            <a:spLocks noGrp="1"/>
          </p:cNvSpPr>
          <p:nvPr>
            <p:ph idx="1"/>
          </p:nvPr>
        </p:nvSpPr>
        <p:spPr>
          <a:xfrm>
            <a:off x="838200" y="2150091"/>
            <a:ext cx="10515600" cy="4351338"/>
          </a:xfrm>
        </p:spPr>
        <p:txBody>
          <a:bodyPr/>
          <a:lstStyle/>
          <a:p>
            <a:r>
              <a:rPr lang="en-US" dirty="0"/>
              <a:t>Product Focused</a:t>
            </a:r>
          </a:p>
          <a:p>
            <a:pPr lvl="1"/>
            <a:r>
              <a:rPr lang="en-US" dirty="0"/>
              <a:t>VB1 Video Conferencing Device Product Release – Q2</a:t>
            </a:r>
          </a:p>
          <a:p>
            <a:pPr lvl="1"/>
            <a:r>
              <a:rPr lang="en-US" dirty="0" err="1"/>
              <a:t>DesignMax</a:t>
            </a:r>
            <a:r>
              <a:rPr lang="en-US" dirty="0"/>
              <a:t> Background Audio </a:t>
            </a:r>
          </a:p>
          <a:p>
            <a:pPr lvl="1"/>
            <a:r>
              <a:rPr lang="en-US" dirty="0"/>
              <a:t>L1 Portable Speaker </a:t>
            </a:r>
          </a:p>
          <a:p>
            <a:r>
              <a:rPr lang="en-US" dirty="0"/>
              <a:t>Company Identity</a:t>
            </a:r>
          </a:p>
          <a:p>
            <a:pPr lvl="1"/>
            <a:r>
              <a:rPr lang="en-US" dirty="0"/>
              <a:t>World Class Audio Engineers</a:t>
            </a:r>
          </a:p>
          <a:p>
            <a:pPr lvl="1"/>
            <a:r>
              <a:rPr lang="en-US" dirty="0"/>
              <a:t>Improve credibility</a:t>
            </a:r>
          </a:p>
          <a:p>
            <a:r>
              <a:rPr lang="en-US" dirty="0"/>
              <a:t>Industry Vertical Growth</a:t>
            </a:r>
          </a:p>
          <a:p>
            <a:pPr lvl="1"/>
            <a:r>
              <a:rPr lang="en-US" dirty="0"/>
              <a:t>Growth in Hospitality</a:t>
            </a:r>
          </a:p>
          <a:p>
            <a:pPr lvl="1"/>
            <a:r>
              <a:rPr lang="en-US" dirty="0"/>
              <a:t>Growth in Places of Worship</a:t>
            </a:r>
          </a:p>
        </p:txBody>
      </p:sp>
      <p:sp>
        <p:nvSpPr>
          <p:cNvPr id="4" name="Rectangle 3">
            <a:extLst>
              <a:ext uri="{FF2B5EF4-FFF2-40B4-BE49-F238E27FC236}">
                <a16:creationId xmlns:a16="http://schemas.microsoft.com/office/drawing/2014/main" id="{7ECE16A1-BE9F-8BD2-1076-F22FBD500F60}"/>
              </a:ext>
            </a:extLst>
          </p:cNvPr>
          <p:cNvSpPr/>
          <p:nvPr/>
        </p:nvSpPr>
        <p:spPr>
          <a:xfrm>
            <a:off x="0" y="0"/>
            <a:ext cx="12192000" cy="908501"/>
          </a:xfrm>
          <a:prstGeom prst="rect">
            <a:avLst/>
          </a:prstGeom>
          <a:solidFill>
            <a:srgbClr val="0F8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4FB874CD-E84D-BEBC-7D99-4F6B34B218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2201" y="285074"/>
            <a:ext cx="2759729" cy="286529"/>
          </a:xfrm>
          <a:prstGeom prst="rect">
            <a:avLst/>
          </a:prstGeom>
        </p:spPr>
      </p:pic>
      <p:pic>
        <p:nvPicPr>
          <p:cNvPr id="7" name="Picture 6">
            <a:extLst>
              <a:ext uri="{FF2B5EF4-FFF2-40B4-BE49-F238E27FC236}">
                <a16:creationId xmlns:a16="http://schemas.microsoft.com/office/drawing/2014/main" id="{66EEA36E-0269-8059-F448-25C4327E03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5254" y="4117675"/>
            <a:ext cx="5610288" cy="2219277"/>
          </a:xfrm>
          <a:prstGeom prst="rect">
            <a:avLst/>
          </a:prstGeom>
        </p:spPr>
      </p:pic>
    </p:spTree>
    <p:extLst>
      <p:ext uri="{BB962C8B-B14F-4D97-AF65-F5344CB8AC3E}">
        <p14:creationId xmlns:p14="http://schemas.microsoft.com/office/powerpoint/2010/main" val="16268530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72885-5BE6-AC68-4ED7-C930E03450BC}"/>
              </a:ext>
            </a:extLst>
          </p:cNvPr>
          <p:cNvSpPr>
            <a:spLocks noGrp="1"/>
          </p:cNvSpPr>
          <p:nvPr>
            <p:ph type="title"/>
          </p:nvPr>
        </p:nvSpPr>
        <p:spPr>
          <a:xfrm>
            <a:off x="838200" y="856677"/>
            <a:ext cx="10515600" cy="1325563"/>
          </a:xfrm>
        </p:spPr>
        <p:txBody>
          <a:bodyPr/>
          <a:lstStyle/>
          <a:p>
            <a:r>
              <a:rPr lang="en-US" sz="4400" dirty="0">
                <a:latin typeface="Avenir LT Std 65 Medium" panose="020B0803020203020204" pitchFamily="34" charset="0"/>
              </a:rPr>
              <a:t>VB1 Product Release</a:t>
            </a:r>
            <a:endParaRPr lang="en-US" dirty="0"/>
          </a:p>
        </p:txBody>
      </p:sp>
      <p:sp>
        <p:nvSpPr>
          <p:cNvPr id="3" name="Content Placeholder 2">
            <a:extLst>
              <a:ext uri="{FF2B5EF4-FFF2-40B4-BE49-F238E27FC236}">
                <a16:creationId xmlns:a16="http://schemas.microsoft.com/office/drawing/2014/main" id="{187A4218-D9CC-5EA0-4E12-DE1BEBFCF934}"/>
              </a:ext>
            </a:extLst>
          </p:cNvPr>
          <p:cNvSpPr>
            <a:spLocks noGrp="1"/>
          </p:cNvSpPr>
          <p:nvPr>
            <p:ph idx="1"/>
          </p:nvPr>
        </p:nvSpPr>
        <p:spPr>
          <a:xfrm>
            <a:off x="838200" y="1931553"/>
            <a:ext cx="10515600" cy="2214727"/>
          </a:xfrm>
        </p:spPr>
        <p:txBody>
          <a:bodyPr/>
          <a:lstStyle/>
          <a:p>
            <a:r>
              <a:rPr lang="en-US" sz="2000" dirty="0"/>
              <a:t>Live Event</a:t>
            </a:r>
          </a:p>
          <a:p>
            <a:pPr lvl="1"/>
            <a:r>
              <a:rPr lang="en-US" sz="1400" dirty="0"/>
              <a:t>VB1 Media Press Event where we demo the VB1 live to a private press event. We mix in pre-recorded 3D content to show how the VB1 works, pre-recorded interviews with the engineers behind the technology, and a live demo on the product and program with Q&amp;A at the end. We reveal at the end that the live demo was shot on VB1.</a:t>
            </a:r>
          </a:p>
          <a:p>
            <a:pPr lvl="1"/>
            <a:endParaRPr lang="en-US" dirty="0"/>
          </a:p>
          <a:p>
            <a:pPr marL="457200" lvl="1" indent="0">
              <a:buNone/>
            </a:pPr>
            <a:endParaRPr lang="en-US" dirty="0"/>
          </a:p>
        </p:txBody>
      </p:sp>
      <p:sp>
        <p:nvSpPr>
          <p:cNvPr id="4" name="Rectangle 3">
            <a:extLst>
              <a:ext uri="{FF2B5EF4-FFF2-40B4-BE49-F238E27FC236}">
                <a16:creationId xmlns:a16="http://schemas.microsoft.com/office/drawing/2014/main" id="{102EABC4-B87B-5839-11A2-A90BE130E14D}"/>
              </a:ext>
            </a:extLst>
          </p:cNvPr>
          <p:cNvSpPr/>
          <p:nvPr/>
        </p:nvSpPr>
        <p:spPr>
          <a:xfrm>
            <a:off x="0" y="0"/>
            <a:ext cx="12192000" cy="908501"/>
          </a:xfrm>
          <a:prstGeom prst="rect">
            <a:avLst/>
          </a:prstGeom>
          <a:solidFill>
            <a:srgbClr val="0F8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9806607C-AD8F-C9E9-1007-D4E5C86D72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2201" y="285074"/>
            <a:ext cx="2759729" cy="286529"/>
          </a:xfrm>
          <a:prstGeom prst="rect">
            <a:avLst/>
          </a:prstGeom>
        </p:spPr>
      </p:pic>
      <p:sp>
        <p:nvSpPr>
          <p:cNvPr id="7" name="Content Placeholder 2">
            <a:extLst>
              <a:ext uri="{FF2B5EF4-FFF2-40B4-BE49-F238E27FC236}">
                <a16:creationId xmlns:a16="http://schemas.microsoft.com/office/drawing/2014/main" id="{3574EBE9-31F1-B61D-6AB8-9DA12300F498}"/>
              </a:ext>
            </a:extLst>
          </p:cNvPr>
          <p:cNvSpPr txBox="1">
            <a:spLocks/>
          </p:cNvSpPr>
          <p:nvPr/>
        </p:nvSpPr>
        <p:spPr>
          <a:xfrm>
            <a:off x="838200" y="3038916"/>
            <a:ext cx="10515600" cy="22147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Media</a:t>
            </a:r>
          </a:p>
          <a:p>
            <a:pPr lvl="1"/>
            <a:r>
              <a:rPr lang="en-US" sz="1500" dirty="0"/>
              <a:t>Product Photography of VB1 – Capture photography of the VB1 in use for marketing materials</a:t>
            </a:r>
          </a:p>
          <a:p>
            <a:pPr lvl="2"/>
            <a:r>
              <a:rPr lang="en-US" sz="1500" dirty="0"/>
              <a:t>School Classrooms</a:t>
            </a:r>
          </a:p>
          <a:p>
            <a:pPr lvl="2"/>
            <a:r>
              <a:rPr lang="en-US" sz="1500" dirty="0"/>
              <a:t>Corporate Conference Rooms – Professional and Casual</a:t>
            </a:r>
          </a:p>
          <a:p>
            <a:pPr lvl="2"/>
            <a:r>
              <a:rPr lang="en-US" sz="1500" dirty="0"/>
              <a:t>Hospitality rooms</a:t>
            </a:r>
          </a:p>
          <a:p>
            <a:pPr lvl="1"/>
            <a:r>
              <a:rPr lang="en-US" sz="1500" dirty="0"/>
              <a:t>3D Video showcasing the video technology, microphone pick-up array, and how the speakers are able to fill a medium size room. The technology is hard to visualize with video cameras, a mix of 3D and motion graphics will allow the users to see how the VB1 functions.</a:t>
            </a:r>
          </a:p>
          <a:p>
            <a:pPr lvl="2"/>
            <a:endParaRPr lang="en-US" b="1" dirty="0"/>
          </a:p>
          <a:p>
            <a:pPr marL="914400" lvl="2" indent="0">
              <a:buNone/>
            </a:pPr>
            <a:endParaRPr lang="en-US" dirty="0"/>
          </a:p>
          <a:p>
            <a:pPr lvl="1"/>
            <a:endParaRPr lang="en-US" dirty="0"/>
          </a:p>
          <a:p>
            <a:pPr marL="457200" lvl="1" indent="0">
              <a:buFont typeface="Arial" panose="020B0604020202020204" pitchFamily="34" charset="0"/>
              <a:buNone/>
            </a:pPr>
            <a:endParaRPr lang="en-US" dirty="0"/>
          </a:p>
        </p:txBody>
      </p:sp>
      <p:sp>
        <p:nvSpPr>
          <p:cNvPr id="8" name="Content Placeholder 2">
            <a:extLst>
              <a:ext uri="{FF2B5EF4-FFF2-40B4-BE49-F238E27FC236}">
                <a16:creationId xmlns:a16="http://schemas.microsoft.com/office/drawing/2014/main" id="{3E1061A7-1E95-7D9F-B203-8D207905896C}"/>
              </a:ext>
            </a:extLst>
          </p:cNvPr>
          <p:cNvSpPr txBox="1">
            <a:spLocks/>
          </p:cNvSpPr>
          <p:nvPr/>
        </p:nvSpPr>
        <p:spPr>
          <a:xfrm>
            <a:off x="838200" y="5253643"/>
            <a:ext cx="10515600" cy="22147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Podcast</a:t>
            </a:r>
          </a:p>
          <a:p>
            <a:pPr lvl="1"/>
            <a:r>
              <a:rPr lang="en-US" sz="1400" dirty="0"/>
              <a:t>In the post-covid world, remote interviews and calls are the standard. VB1 allows users from all over the world to stay connected. The next Bose Professional Series will be called “Better Connected” and it will be shot entirely on the VB1. Hosted by Bose, we will feature people from around the world who are helping connect and educate our society, and how changes in social media, government, technology, education, etc. are adapting to technology. </a:t>
            </a:r>
          </a:p>
          <a:p>
            <a:pPr lvl="1"/>
            <a:endParaRPr lang="en-US" dirty="0"/>
          </a:p>
          <a:p>
            <a:pPr marL="457200" lvl="1" indent="0">
              <a:buFont typeface="Arial" panose="020B0604020202020204" pitchFamily="34" charset="0"/>
              <a:buNone/>
            </a:pPr>
            <a:endParaRPr lang="en-US" dirty="0"/>
          </a:p>
        </p:txBody>
      </p:sp>
    </p:spTree>
    <p:extLst>
      <p:ext uri="{BB962C8B-B14F-4D97-AF65-F5344CB8AC3E}">
        <p14:creationId xmlns:p14="http://schemas.microsoft.com/office/powerpoint/2010/main" val="38031317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89AAE5F-5923-3D9C-B70A-E597E01D974E}"/>
              </a:ext>
            </a:extLst>
          </p:cNvPr>
          <p:cNvSpPr/>
          <p:nvPr/>
        </p:nvSpPr>
        <p:spPr>
          <a:xfrm>
            <a:off x="0" y="0"/>
            <a:ext cx="12192000" cy="908501"/>
          </a:xfrm>
          <a:prstGeom prst="rect">
            <a:avLst/>
          </a:prstGeom>
          <a:solidFill>
            <a:srgbClr val="0F8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3111D037-A4E0-EEB8-B7F7-32747B19A7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2201" y="285074"/>
            <a:ext cx="2759729" cy="286529"/>
          </a:xfrm>
          <a:prstGeom prst="rect">
            <a:avLst/>
          </a:prstGeom>
        </p:spPr>
      </p:pic>
      <p:pic>
        <p:nvPicPr>
          <p:cNvPr id="10" name="Picture 9">
            <a:extLst>
              <a:ext uri="{FF2B5EF4-FFF2-40B4-BE49-F238E27FC236}">
                <a16:creationId xmlns:a16="http://schemas.microsoft.com/office/drawing/2014/main" id="{2D96D4C0-2E2C-9EA9-65A1-3E0F61AAAE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1111" y="4244304"/>
            <a:ext cx="3722514" cy="2093914"/>
          </a:xfrm>
          <a:prstGeom prst="rect">
            <a:avLst/>
          </a:prstGeom>
        </p:spPr>
      </p:pic>
      <p:pic>
        <p:nvPicPr>
          <p:cNvPr id="12" name="Picture 11">
            <a:extLst>
              <a:ext uri="{FF2B5EF4-FFF2-40B4-BE49-F238E27FC236}">
                <a16:creationId xmlns:a16="http://schemas.microsoft.com/office/drawing/2014/main" id="{079E343E-3D2F-1213-FF18-8E786FB81B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4814" y="1346854"/>
            <a:ext cx="3534459" cy="2352625"/>
          </a:xfrm>
          <a:prstGeom prst="rect">
            <a:avLst/>
          </a:prstGeom>
        </p:spPr>
      </p:pic>
      <p:pic>
        <p:nvPicPr>
          <p:cNvPr id="14" name="Picture 13">
            <a:extLst>
              <a:ext uri="{FF2B5EF4-FFF2-40B4-BE49-F238E27FC236}">
                <a16:creationId xmlns:a16="http://schemas.microsoft.com/office/drawing/2014/main" id="{B1F308DB-D687-5227-E39F-E29DE27BAD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51804" y="1346854"/>
            <a:ext cx="3941821" cy="2205157"/>
          </a:xfrm>
          <a:prstGeom prst="rect">
            <a:avLst/>
          </a:prstGeom>
        </p:spPr>
      </p:pic>
      <p:pic>
        <p:nvPicPr>
          <p:cNvPr id="16" name="Picture 15">
            <a:extLst>
              <a:ext uri="{FF2B5EF4-FFF2-40B4-BE49-F238E27FC236}">
                <a16:creationId xmlns:a16="http://schemas.microsoft.com/office/drawing/2014/main" id="{32FF3CDD-AF8D-EFB9-79CC-C456BAF8F6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6866" y="4160167"/>
            <a:ext cx="4850354" cy="2262189"/>
          </a:xfrm>
          <a:prstGeom prst="rect">
            <a:avLst/>
          </a:prstGeom>
        </p:spPr>
      </p:pic>
    </p:spTree>
    <p:extLst>
      <p:ext uri="{BB962C8B-B14F-4D97-AF65-F5344CB8AC3E}">
        <p14:creationId xmlns:p14="http://schemas.microsoft.com/office/powerpoint/2010/main" val="5676304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7859D-CFDB-7080-2B02-5E5E3537B44F}"/>
              </a:ext>
            </a:extLst>
          </p:cNvPr>
          <p:cNvSpPr>
            <a:spLocks noGrp="1"/>
          </p:cNvSpPr>
          <p:nvPr>
            <p:ph type="title"/>
          </p:nvPr>
        </p:nvSpPr>
        <p:spPr>
          <a:xfrm>
            <a:off x="839788" y="333313"/>
            <a:ext cx="3932237" cy="1600200"/>
          </a:xfrm>
        </p:spPr>
        <p:txBody>
          <a:bodyPr>
            <a:normAutofit/>
          </a:bodyPr>
          <a:lstStyle/>
          <a:p>
            <a:r>
              <a:rPr lang="en-US" dirty="0" err="1">
                <a:latin typeface="Avenir LT Std 65 Medium" panose="020B0803020203020204" pitchFamily="34" charset="0"/>
              </a:rPr>
              <a:t>DesignMax</a:t>
            </a:r>
            <a:endParaRPr lang="en-US" dirty="0">
              <a:latin typeface="Avenir LT Std 65 Medium" panose="020B0803020203020204" pitchFamily="34" charset="0"/>
            </a:endParaRPr>
          </a:p>
        </p:txBody>
      </p:sp>
      <p:pic>
        <p:nvPicPr>
          <p:cNvPr id="8" name="Picture Placeholder 7">
            <a:extLst>
              <a:ext uri="{FF2B5EF4-FFF2-40B4-BE49-F238E27FC236}">
                <a16:creationId xmlns:a16="http://schemas.microsoft.com/office/drawing/2014/main" id="{68370132-4135-06B3-DC7E-BF547AC303D4}"/>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7732" r="7732"/>
          <a:stretch>
            <a:fillRect/>
          </a:stretch>
        </p:blipFill>
        <p:spPr>
          <a:xfrm>
            <a:off x="9212427" y="1400521"/>
            <a:ext cx="2468881" cy="1949451"/>
          </a:xfrm>
        </p:spPr>
      </p:pic>
      <p:sp>
        <p:nvSpPr>
          <p:cNvPr id="4" name="Text Placeholder 3">
            <a:extLst>
              <a:ext uri="{FF2B5EF4-FFF2-40B4-BE49-F238E27FC236}">
                <a16:creationId xmlns:a16="http://schemas.microsoft.com/office/drawing/2014/main" id="{FCF7AD8E-03B0-CD82-4A83-8A7DD6F89A97}"/>
              </a:ext>
            </a:extLst>
          </p:cNvPr>
          <p:cNvSpPr>
            <a:spLocks noGrp="1"/>
          </p:cNvSpPr>
          <p:nvPr>
            <p:ph type="body" sz="half" idx="2"/>
          </p:nvPr>
        </p:nvSpPr>
        <p:spPr>
          <a:xfrm>
            <a:off x="839788" y="2182156"/>
            <a:ext cx="3932237" cy="4000367"/>
          </a:xfrm>
        </p:spPr>
        <p:txBody>
          <a:bodyPr>
            <a:normAutofit fontScale="92500" lnSpcReduction="10000"/>
          </a:bodyPr>
          <a:lstStyle/>
          <a:p>
            <a:pPr marL="285750" indent="-285750">
              <a:buFont typeface="Arial" panose="020B0604020202020204" pitchFamily="34" charset="0"/>
              <a:buChar char="•"/>
            </a:pPr>
            <a:r>
              <a:rPr lang="en-US" dirty="0"/>
              <a:t>Media</a:t>
            </a:r>
          </a:p>
          <a:p>
            <a:pPr marL="742950" lvl="1" indent="-285750">
              <a:buFont typeface="Arial" panose="020B0604020202020204" pitchFamily="34" charset="0"/>
              <a:buChar char="•"/>
            </a:pPr>
            <a:r>
              <a:rPr lang="en-US" dirty="0"/>
              <a:t>Case Study Video featuring the use of the </a:t>
            </a:r>
            <a:r>
              <a:rPr lang="en-US" dirty="0" err="1"/>
              <a:t>DesignMax</a:t>
            </a:r>
            <a:r>
              <a:rPr lang="en-US" dirty="0"/>
              <a:t> at the prestigious Fairmont Windsor Park in London. This will also help grow the hospitality vertical market.</a:t>
            </a:r>
          </a:p>
          <a:p>
            <a:pPr marL="742950" lvl="1" indent="-285750">
              <a:buFont typeface="Arial" panose="020B0604020202020204" pitchFamily="34" charset="0"/>
              <a:buChar char="•"/>
            </a:pPr>
            <a:r>
              <a:rPr lang="en-US" dirty="0"/>
              <a:t> Case Study Video from a retail environment.</a:t>
            </a:r>
          </a:p>
          <a:p>
            <a:pPr marL="742950" lvl="1" indent="-285750">
              <a:buFont typeface="Arial" panose="020B0604020202020204" pitchFamily="34" charset="0"/>
              <a:buChar char="•"/>
            </a:pPr>
            <a:r>
              <a:rPr lang="en-US" dirty="0"/>
              <a:t>Photography at each location to help further promote on Social and Website</a:t>
            </a:r>
          </a:p>
          <a:p>
            <a:pPr marL="285750" indent="-285750">
              <a:buFont typeface="Arial" panose="020B0604020202020204" pitchFamily="34" charset="0"/>
              <a:buChar char="•"/>
            </a:pPr>
            <a:r>
              <a:rPr lang="en-US" dirty="0"/>
              <a:t>Infographics</a:t>
            </a:r>
          </a:p>
          <a:p>
            <a:pPr marL="742950" lvl="1" indent="-285750">
              <a:buFont typeface="Arial" panose="020B0604020202020204" pitchFamily="34" charset="0"/>
              <a:buChar char="•"/>
            </a:pPr>
            <a:r>
              <a:rPr lang="en-US" dirty="0"/>
              <a:t>Floor plan layout in an isometric view showing how the Bose Speaker maintains even coverage and blends into the architecture.</a:t>
            </a:r>
          </a:p>
          <a:p>
            <a:pPr marL="285750" indent="-285750">
              <a:buFont typeface="Arial" panose="020B0604020202020204" pitchFamily="34" charset="0"/>
              <a:buChar char="•"/>
            </a:pPr>
            <a:r>
              <a:rPr lang="en-US" dirty="0"/>
              <a:t>Written Blogs</a:t>
            </a:r>
          </a:p>
          <a:p>
            <a:pPr marL="742950" lvl="1" indent="-285750">
              <a:buFont typeface="Arial" panose="020B0604020202020204" pitchFamily="34" charset="0"/>
              <a:buChar char="•"/>
            </a:pPr>
            <a:r>
              <a:rPr lang="en-US" dirty="0"/>
              <a:t>We will produce written case studies from the following video products but add notes from the onsite engineer from Bose to show how they were able to achieve great results.</a:t>
            </a:r>
          </a:p>
          <a:p>
            <a:endParaRPr lang="en-US" dirty="0"/>
          </a:p>
        </p:txBody>
      </p:sp>
      <p:sp>
        <p:nvSpPr>
          <p:cNvPr id="5" name="Rectangle 4">
            <a:extLst>
              <a:ext uri="{FF2B5EF4-FFF2-40B4-BE49-F238E27FC236}">
                <a16:creationId xmlns:a16="http://schemas.microsoft.com/office/drawing/2014/main" id="{D34ECEBE-7026-2B49-3247-86F37FE1E2D6}"/>
              </a:ext>
            </a:extLst>
          </p:cNvPr>
          <p:cNvSpPr/>
          <p:nvPr/>
        </p:nvSpPr>
        <p:spPr>
          <a:xfrm>
            <a:off x="0" y="0"/>
            <a:ext cx="12192000" cy="908501"/>
          </a:xfrm>
          <a:prstGeom prst="rect">
            <a:avLst/>
          </a:prstGeom>
          <a:solidFill>
            <a:srgbClr val="0F8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E69C659A-F6B8-8CD1-6005-8ED107166D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32201" y="285074"/>
            <a:ext cx="2759729" cy="286529"/>
          </a:xfrm>
          <a:prstGeom prst="rect">
            <a:avLst/>
          </a:prstGeom>
        </p:spPr>
      </p:pic>
      <p:pic>
        <p:nvPicPr>
          <p:cNvPr id="10" name="Picture 9">
            <a:extLst>
              <a:ext uri="{FF2B5EF4-FFF2-40B4-BE49-F238E27FC236}">
                <a16:creationId xmlns:a16="http://schemas.microsoft.com/office/drawing/2014/main" id="{3F750241-52A4-FE85-EDC8-3F50CA1957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8745" y="1400521"/>
            <a:ext cx="2941508" cy="1956103"/>
          </a:xfrm>
          <a:prstGeom prst="rect">
            <a:avLst/>
          </a:prstGeom>
        </p:spPr>
      </p:pic>
      <p:pic>
        <p:nvPicPr>
          <p:cNvPr id="12" name="Picture 11">
            <a:extLst>
              <a:ext uri="{FF2B5EF4-FFF2-40B4-BE49-F238E27FC236}">
                <a16:creationId xmlns:a16="http://schemas.microsoft.com/office/drawing/2014/main" id="{2FDE8F51-B96E-4791-5477-73790A386A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62627" y="3873700"/>
            <a:ext cx="3369760" cy="2527320"/>
          </a:xfrm>
          <a:prstGeom prst="rect">
            <a:avLst/>
          </a:prstGeom>
        </p:spPr>
      </p:pic>
    </p:spTree>
    <p:extLst>
      <p:ext uri="{BB962C8B-B14F-4D97-AF65-F5344CB8AC3E}">
        <p14:creationId xmlns:p14="http://schemas.microsoft.com/office/powerpoint/2010/main" val="24440903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7859D-CFDB-7080-2B02-5E5E3537B44F}"/>
              </a:ext>
            </a:extLst>
          </p:cNvPr>
          <p:cNvSpPr>
            <a:spLocks noGrp="1"/>
          </p:cNvSpPr>
          <p:nvPr>
            <p:ph type="title"/>
          </p:nvPr>
        </p:nvSpPr>
        <p:spPr>
          <a:xfrm>
            <a:off x="839788" y="333313"/>
            <a:ext cx="4198261" cy="1600200"/>
          </a:xfrm>
        </p:spPr>
        <p:txBody>
          <a:bodyPr>
            <a:normAutofit/>
          </a:bodyPr>
          <a:lstStyle/>
          <a:p>
            <a:r>
              <a:rPr lang="en-US" dirty="0">
                <a:latin typeface="Avenir LT Std 65 Medium" panose="020B0803020203020204" pitchFamily="34" charset="0"/>
              </a:rPr>
              <a:t>L1 Portable Speaker</a:t>
            </a:r>
          </a:p>
        </p:txBody>
      </p:sp>
      <p:sp>
        <p:nvSpPr>
          <p:cNvPr id="4" name="Text Placeholder 3">
            <a:extLst>
              <a:ext uri="{FF2B5EF4-FFF2-40B4-BE49-F238E27FC236}">
                <a16:creationId xmlns:a16="http://schemas.microsoft.com/office/drawing/2014/main" id="{FCF7AD8E-03B0-CD82-4A83-8A7DD6F89A97}"/>
              </a:ext>
            </a:extLst>
          </p:cNvPr>
          <p:cNvSpPr>
            <a:spLocks noGrp="1"/>
          </p:cNvSpPr>
          <p:nvPr>
            <p:ph type="body" sz="half" idx="2"/>
          </p:nvPr>
        </p:nvSpPr>
        <p:spPr>
          <a:xfrm>
            <a:off x="839788" y="2032455"/>
            <a:ext cx="5141078" cy="4000367"/>
          </a:xfrm>
        </p:spPr>
        <p:txBody>
          <a:bodyPr>
            <a:normAutofit/>
          </a:bodyPr>
          <a:lstStyle/>
          <a:p>
            <a:pPr marL="285750" indent="-285750">
              <a:buFont typeface="Arial" panose="020B0604020202020204" pitchFamily="34" charset="0"/>
              <a:buChar char="•"/>
            </a:pPr>
            <a:r>
              <a:rPr lang="en-US" dirty="0"/>
              <a:t>Media</a:t>
            </a:r>
          </a:p>
          <a:p>
            <a:pPr marL="742950" lvl="1" indent="-285750">
              <a:buFont typeface="Arial" panose="020B0604020202020204" pitchFamily="34" charset="0"/>
              <a:buChar char="•"/>
            </a:pPr>
            <a:r>
              <a:rPr lang="en-US" sz="1200" dirty="0"/>
              <a:t>Behind the Music Spotlight Series- Taking some inspiration from “Behind the Mac” series, we will follow various DJs and Musicians and capture the work that goes into their music and lead it up until they go on stage. We talk about the importance and moving the crowd and we show glimpses of the LB1 product helping bring emotion to the stage.</a:t>
            </a:r>
          </a:p>
          <a:p>
            <a:pPr marL="742950" lvl="1" indent="-285750">
              <a:buFont typeface="Arial" panose="020B0604020202020204" pitchFamily="34" charset="0"/>
              <a:buChar char="•"/>
            </a:pPr>
            <a:r>
              <a:rPr lang="en-US" sz="1200" dirty="0"/>
              <a:t>Photography captured at each shoot will allow Bose to post multiple social media posts tagging the artist, allowing the artist and Bose to grow their interaction.</a:t>
            </a:r>
          </a:p>
          <a:p>
            <a:pPr marL="742950" lvl="1" indent="-285750">
              <a:buFont typeface="Arial" panose="020B0604020202020204" pitchFamily="34" charset="0"/>
              <a:buChar char="•"/>
            </a:pPr>
            <a:r>
              <a:rPr lang="en-US" sz="1200" dirty="0"/>
              <a:t>Portability Commercial – 30 second spot all centered frame angled cutting to various venues, indoor and outdoor, showing that the L1 can we set up and ready in as little as 30 seconds. </a:t>
            </a:r>
          </a:p>
          <a:p>
            <a:pPr marL="742950" lvl="1" indent="-285750">
              <a:buFont typeface="Arial" panose="020B0604020202020204" pitchFamily="34" charset="0"/>
              <a:buChar char="•"/>
            </a:pPr>
            <a:r>
              <a:rPr lang="en-US" sz="1200" dirty="0"/>
              <a:t>3D Video – The technology behind the L1 is very interesting and audio techs will want to see how the various product line ups will be able to beam sound to the audience. We will show the various speaker arrays and how they function behind the grill.</a:t>
            </a:r>
          </a:p>
        </p:txBody>
      </p:sp>
      <p:sp>
        <p:nvSpPr>
          <p:cNvPr id="5" name="Rectangle 4">
            <a:extLst>
              <a:ext uri="{FF2B5EF4-FFF2-40B4-BE49-F238E27FC236}">
                <a16:creationId xmlns:a16="http://schemas.microsoft.com/office/drawing/2014/main" id="{D34ECEBE-7026-2B49-3247-86F37FE1E2D6}"/>
              </a:ext>
            </a:extLst>
          </p:cNvPr>
          <p:cNvSpPr/>
          <p:nvPr/>
        </p:nvSpPr>
        <p:spPr>
          <a:xfrm>
            <a:off x="0" y="0"/>
            <a:ext cx="12192000" cy="908501"/>
          </a:xfrm>
          <a:prstGeom prst="rect">
            <a:avLst/>
          </a:prstGeom>
          <a:solidFill>
            <a:srgbClr val="0F8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E69C659A-F6B8-8CD1-6005-8ED107166D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2201" y="285074"/>
            <a:ext cx="2759729" cy="286529"/>
          </a:xfrm>
          <a:prstGeom prst="rect">
            <a:avLst/>
          </a:prstGeom>
        </p:spPr>
      </p:pic>
      <p:pic>
        <p:nvPicPr>
          <p:cNvPr id="11" name="Picture 10">
            <a:extLst>
              <a:ext uri="{FF2B5EF4-FFF2-40B4-BE49-F238E27FC236}">
                <a16:creationId xmlns:a16="http://schemas.microsoft.com/office/drawing/2014/main" id="{29B8DBB1-EED9-0AAE-90D8-FBB146792F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1135" y="3362109"/>
            <a:ext cx="2680071" cy="1341061"/>
          </a:xfrm>
          <a:prstGeom prst="rect">
            <a:avLst/>
          </a:prstGeom>
        </p:spPr>
      </p:pic>
      <p:pic>
        <p:nvPicPr>
          <p:cNvPr id="14" name="Picture 13">
            <a:extLst>
              <a:ext uri="{FF2B5EF4-FFF2-40B4-BE49-F238E27FC236}">
                <a16:creationId xmlns:a16="http://schemas.microsoft.com/office/drawing/2014/main" id="{9E1F390A-0877-164F-C2D7-0981930D711D}"/>
              </a:ext>
            </a:extLst>
          </p:cNvPr>
          <p:cNvPicPr>
            <a:picLocks noChangeAspect="1"/>
          </p:cNvPicPr>
          <p:nvPr/>
        </p:nvPicPr>
        <p:blipFill rotWithShape="1">
          <a:blip r:embed="rId4">
            <a:extLst>
              <a:ext uri="{28A0092B-C50C-407E-A947-70E740481C1C}">
                <a14:useLocalDpi xmlns:a14="http://schemas.microsoft.com/office/drawing/2010/main" val="0"/>
              </a:ext>
            </a:extLst>
          </a:blip>
          <a:srcRect l="19339" r="28358"/>
          <a:stretch/>
        </p:blipFill>
        <p:spPr>
          <a:xfrm>
            <a:off x="9218393" y="1821998"/>
            <a:ext cx="2587344" cy="2688032"/>
          </a:xfrm>
          <a:prstGeom prst="rect">
            <a:avLst/>
          </a:prstGeom>
        </p:spPr>
      </p:pic>
      <p:pic>
        <p:nvPicPr>
          <p:cNvPr id="16" name="Picture 15">
            <a:extLst>
              <a:ext uri="{FF2B5EF4-FFF2-40B4-BE49-F238E27FC236}">
                <a16:creationId xmlns:a16="http://schemas.microsoft.com/office/drawing/2014/main" id="{6B829168-B74C-B0AE-B860-49237BCA24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4823" y="1645920"/>
            <a:ext cx="2675158" cy="1449302"/>
          </a:xfrm>
          <a:prstGeom prst="rect">
            <a:avLst/>
          </a:prstGeom>
        </p:spPr>
      </p:pic>
      <p:pic>
        <p:nvPicPr>
          <p:cNvPr id="18" name="Picture 17">
            <a:extLst>
              <a:ext uri="{FF2B5EF4-FFF2-40B4-BE49-F238E27FC236}">
                <a16:creationId xmlns:a16="http://schemas.microsoft.com/office/drawing/2014/main" id="{59020094-5CDD-BDAE-04AB-EDE43839F9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07094" y="4931439"/>
            <a:ext cx="2849775" cy="1641485"/>
          </a:xfrm>
          <a:prstGeom prst="rect">
            <a:avLst/>
          </a:prstGeom>
        </p:spPr>
      </p:pic>
      <p:pic>
        <p:nvPicPr>
          <p:cNvPr id="20" name="Picture 19">
            <a:extLst>
              <a:ext uri="{FF2B5EF4-FFF2-40B4-BE49-F238E27FC236}">
                <a16:creationId xmlns:a16="http://schemas.microsoft.com/office/drawing/2014/main" id="{F6ABFEEC-3B5F-692C-D36A-7A3B752DF71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11135" y="4931442"/>
            <a:ext cx="2838476" cy="1641484"/>
          </a:xfrm>
          <a:prstGeom prst="rect">
            <a:avLst/>
          </a:prstGeom>
        </p:spPr>
      </p:pic>
      <p:sp>
        <p:nvSpPr>
          <p:cNvPr id="21" name="Text Placeholder 3">
            <a:extLst>
              <a:ext uri="{FF2B5EF4-FFF2-40B4-BE49-F238E27FC236}">
                <a16:creationId xmlns:a16="http://schemas.microsoft.com/office/drawing/2014/main" id="{52192F17-84AB-40DF-B1CB-8033C00D7ED6}"/>
              </a:ext>
            </a:extLst>
          </p:cNvPr>
          <p:cNvSpPr txBox="1">
            <a:spLocks/>
          </p:cNvSpPr>
          <p:nvPr/>
        </p:nvSpPr>
        <p:spPr>
          <a:xfrm>
            <a:off x="839788" y="5329211"/>
            <a:ext cx="5141078" cy="400036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buFont typeface="Arial" panose="020B0604020202020204" pitchFamily="34" charset="0"/>
              <a:buChar char="•"/>
            </a:pPr>
            <a:r>
              <a:rPr lang="en-US" dirty="0"/>
              <a:t>Infographics</a:t>
            </a:r>
          </a:p>
          <a:p>
            <a:pPr marL="742950" lvl="1" indent="-285750">
              <a:buFont typeface="Arial" panose="020B0604020202020204" pitchFamily="34" charset="0"/>
              <a:buChar char="•"/>
            </a:pPr>
            <a:r>
              <a:rPr lang="en-US" sz="1200" dirty="0"/>
              <a:t>Using 3D visuals from the video we will create infographics that show how the sound travels in a given venue space, and how the Bose arrays can be adjusted depending on the room size.</a:t>
            </a:r>
          </a:p>
        </p:txBody>
      </p:sp>
    </p:spTree>
    <p:extLst>
      <p:ext uri="{BB962C8B-B14F-4D97-AF65-F5344CB8AC3E}">
        <p14:creationId xmlns:p14="http://schemas.microsoft.com/office/powerpoint/2010/main" val="14091956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89AAE5F-5923-3D9C-B70A-E597E01D974E}"/>
              </a:ext>
            </a:extLst>
          </p:cNvPr>
          <p:cNvSpPr/>
          <p:nvPr/>
        </p:nvSpPr>
        <p:spPr>
          <a:xfrm>
            <a:off x="0" y="0"/>
            <a:ext cx="12192000" cy="908501"/>
          </a:xfrm>
          <a:prstGeom prst="rect">
            <a:avLst/>
          </a:prstGeom>
          <a:solidFill>
            <a:srgbClr val="0F8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3111D037-A4E0-EEB8-B7F7-32747B19A7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2201" y="285074"/>
            <a:ext cx="2759729" cy="286529"/>
          </a:xfrm>
          <a:prstGeom prst="rect">
            <a:avLst/>
          </a:prstGeom>
        </p:spPr>
      </p:pic>
      <p:sp>
        <p:nvSpPr>
          <p:cNvPr id="4" name="Content Placeholder 2">
            <a:extLst>
              <a:ext uri="{FF2B5EF4-FFF2-40B4-BE49-F238E27FC236}">
                <a16:creationId xmlns:a16="http://schemas.microsoft.com/office/drawing/2014/main" id="{FC5F5095-D1AD-B167-AC8A-77E739D4D526}"/>
              </a:ext>
            </a:extLst>
          </p:cNvPr>
          <p:cNvSpPr txBox="1">
            <a:spLocks/>
          </p:cNvSpPr>
          <p:nvPr/>
        </p:nvSpPr>
        <p:spPr>
          <a:xfrm>
            <a:off x="838200" y="1446090"/>
            <a:ext cx="10515600" cy="221472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Avenir LT Std 65 Medium" panose="020B0803020203020204" pitchFamily="34" charset="0"/>
              </a:rPr>
              <a:t>Company Identity</a:t>
            </a:r>
          </a:p>
          <a:p>
            <a:pPr lvl="1"/>
            <a:r>
              <a:rPr lang="en-US" sz="1600" dirty="0"/>
              <a:t>Media - Employee Spotlight Videos – Engineers</a:t>
            </a:r>
          </a:p>
          <a:p>
            <a:pPr lvl="2"/>
            <a:r>
              <a:rPr lang="en-US" sz="1600" dirty="0"/>
              <a:t>We will showcase Bose’s world-class engineers and get a personal look at why they got into audio engineering, how they are able to develop the technology to produce great results, and then the testing that goes into it. For the engineers it is a labor of love and showing how happy they are with the sound will show people that Bose prides itself on being the best.</a:t>
            </a:r>
          </a:p>
          <a:p>
            <a:pPr lvl="1"/>
            <a:r>
              <a:rPr lang="en-US" sz="1600" dirty="0"/>
              <a:t>Media - A collection of testimonials and already discussed case studies will help bring credibility to the Bose name, showing many happy customers and measuring the success of the facilities. This will allow viewers comfort in picking the premium Bose brand.</a:t>
            </a:r>
            <a:endParaRPr lang="en-US" sz="1600" b="1" dirty="0"/>
          </a:p>
          <a:p>
            <a:pPr marL="914400" lvl="2" indent="0">
              <a:buNone/>
            </a:pPr>
            <a:endParaRPr lang="en-US" dirty="0"/>
          </a:p>
          <a:p>
            <a:pPr lvl="1"/>
            <a:endParaRPr lang="en-US" dirty="0"/>
          </a:p>
          <a:p>
            <a:pPr marL="457200" lvl="1" indent="0">
              <a:buFont typeface="Arial" panose="020B0604020202020204" pitchFamily="34" charset="0"/>
              <a:buNone/>
            </a:pPr>
            <a:endParaRPr lang="en-US" dirty="0"/>
          </a:p>
        </p:txBody>
      </p:sp>
      <p:pic>
        <p:nvPicPr>
          <p:cNvPr id="8" name="Picture 7">
            <a:extLst>
              <a:ext uri="{FF2B5EF4-FFF2-40B4-BE49-F238E27FC236}">
                <a16:creationId xmlns:a16="http://schemas.microsoft.com/office/drawing/2014/main" id="{A4B7844F-29E2-11B5-CB27-76E544DA3B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3680" y="4254666"/>
            <a:ext cx="3445873" cy="2126120"/>
          </a:xfrm>
          <a:prstGeom prst="rect">
            <a:avLst/>
          </a:prstGeom>
        </p:spPr>
      </p:pic>
      <p:pic>
        <p:nvPicPr>
          <p:cNvPr id="11" name="Picture 10">
            <a:extLst>
              <a:ext uri="{FF2B5EF4-FFF2-40B4-BE49-F238E27FC236}">
                <a16:creationId xmlns:a16="http://schemas.microsoft.com/office/drawing/2014/main" id="{C171936C-5823-B934-1051-582E9E817C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2918" y="4254666"/>
            <a:ext cx="3746164" cy="2152052"/>
          </a:xfrm>
          <a:prstGeom prst="rect">
            <a:avLst/>
          </a:prstGeom>
        </p:spPr>
      </p:pic>
      <p:pic>
        <p:nvPicPr>
          <p:cNvPr id="15" name="Picture 14">
            <a:extLst>
              <a:ext uri="{FF2B5EF4-FFF2-40B4-BE49-F238E27FC236}">
                <a16:creationId xmlns:a16="http://schemas.microsoft.com/office/drawing/2014/main" id="{C950B6F7-7883-E05A-7FD4-F26212F9F1C3}"/>
              </a:ext>
            </a:extLst>
          </p:cNvPr>
          <p:cNvPicPr>
            <a:picLocks noChangeAspect="1"/>
          </p:cNvPicPr>
          <p:nvPr/>
        </p:nvPicPr>
        <p:blipFill rotWithShape="1">
          <a:blip r:embed="rId5">
            <a:extLst>
              <a:ext uri="{28A0092B-C50C-407E-A947-70E740481C1C}">
                <a14:useLocalDpi xmlns:a14="http://schemas.microsoft.com/office/drawing/2010/main" val="0"/>
              </a:ext>
            </a:extLst>
          </a:blip>
          <a:srcRect l="21477"/>
          <a:stretch/>
        </p:blipFill>
        <p:spPr>
          <a:xfrm>
            <a:off x="382099" y="4317341"/>
            <a:ext cx="3515648" cy="2089377"/>
          </a:xfrm>
          <a:prstGeom prst="rect">
            <a:avLst/>
          </a:prstGeom>
        </p:spPr>
      </p:pic>
    </p:spTree>
    <p:extLst>
      <p:ext uri="{BB962C8B-B14F-4D97-AF65-F5344CB8AC3E}">
        <p14:creationId xmlns:p14="http://schemas.microsoft.com/office/powerpoint/2010/main" val="35937365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7859D-CFDB-7080-2B02-5E5E3537B44F}"/>
              </a:ext>
            </a:extLst>
          </p:cNvPr>
          <p:cNvSpPr>
            <a:spLocks noGrp="1"/>
          </p:cNvSpPr>
          <p:nvPr>
            <p:ph type="title"/>
          </p:nvPr>
        </p:nvSpPr>
        <p:spPr>
          <a:xfrm>
            <a:off x="839788" y="333313"/>
            <a:ext cx="4198261" cy="1600200"/>
          </a:xfrm>
        </p:spPr>
        <p:txBody>
          <a:bodyPr>
            <a:normAutofit/>
          </a:bodyPr>
          <a:lstStyle/>
          <a:p>
            <a:r>
              <a:rPr lang="en-US" dirty="0">
                <a:latin typeface="Avenir LT Std 65 Medium" panose="020B0803020203020204" pitchFamily="34" charset="0"/>
              </a:rPr>
              <a:t>Industry Verticals</a:t>
            </a:r>
          </a:p>
        </p:txBody>
      </p:sp>
      <p:sp>
        <p:nvSpPr>
          <p:cNvPr id="4" name="Text Placeholder 3">
            <a:extLst>
              <a:ext uri="{FF2B5EF4-FFF2-40B4-BE49-F238E27FC236}">
                <a16:creationId xmlns:a16="http://schemas.microsoft.com/office/drawing/2014/main" id="{FCF7AD8E-03B0-CD82-4A83-8A7DD6F89A97}"/>
              </a:ext>
            </a:extLst>
          </p:cNvPr>
          <p:cNvSpPr>
            <a:spLocks noGrp="1"/>
          </p:cNvSpPr>
          <p:nvPr>
            <p:ph type="body" sz="half" idx="2"/>
          </p:nvPr>
        </p:nvSpPr>
        <p:spPr>
          <a:xfrm>
            <a:off x="839788" y="2032455"/>
            <a:ext cx="5141078" cy="4000367"/>
          </a:xfrm>
        </p:spPr>
        <p:txBody>
          <a:bodyPr>
            <a:normAutofit/>
          </a:bodyPr>
          <a:lstStyle/>
          <a:p>
            <a:pPr marL="285750" indent="-285750">
              <a:buFont typeface="Arial" panose="020B0604020202020204" pitchFamily="34" charset="0"/>
              <a:buChar char="•"/>
            </a:pPr>
            <a:r>
              <a:rPr lang="en-US" dirty="0"/>
              <a:t>Hospitality</a:t>
            </a:r>
          </a:p>
          <a:p>
            <a:pPr marL="742950" lvl="1" indent="-285750">
              <a:buFont typeface="Arial" panose="020B0604020202020204" pitchFamily="34" charset="0"/>
              <a:buChar char="•"/>
            </a:pPr>
            <a:r>
              <a:rPr lang="en-US" sz="1200" dirty="0"/>
              <a:t>Case study Video - Along with the Windsor Hotel Video, we will produce 1 more hospitality case study video to help tell the larger story and add credibility.</a:t>
            </a:r>
          </a:p>
          <a:p>
            <a:pPr marL="742950" lvl="1" indent="-285750">
              <a:buFont typeface="Arial" panose="020B0604020202020204" pitchFamily="34" charset="0"/>
              <a:buChar char="•"/>
            </a:pPr>
            <a:r>
              <a:rPr lang="en-US" sz="1200" dirty="0"/>
              <a:t>Webinar Recordings – Pulling different Hospitality experts and Hotel owners into a 4-person webinar recording where the Bose host can talk about the importance of sound in the hospitality space. We will break up this content into bite size pieces.</a:t>
            </a:r>
          </a:p>
          <a:p>
            <a:pPr marL="742950" lvl="1" indent="-285750">
              <a:buFont typeface="Arial" panose="020B0604020202020204" pitchFamily="34" charset="0"/>
              <a:buChar char="•"/>
            </a:pPr>
            <a:r>
              <a:rPr lang="en-US" sz="1200" dirty="0"/>
              <a:t>Info graphics used in </a:t>
            </a:r>
            <a:r>
              <a:rPr lang="en-US" sz="1200" dirty="0" err="1"/>
              <a:t>DesignMax</a:t>
            </a:r>
            <a:r>
              <a:rPr lang="en-US" sz="1200" dirty="0"/>
              <a:t> plans can be used to promote the Bose product in customer experience and design in the hotel space.</a:t>
            </a:r>
          </a:p>
        </p:txBody>
      </p:sp>
      <p:sp>
        <p:nvSpPr>
          <p:cNvPr id="5" name="Rectangle 4">
            <a:extLst>
              <a:ext uri="{FF2B5EF4-FFF2-40B4-BE49-F238E27FC236}">
                <a16:creationId xmlns:a16="http://schemas.microsoft.com/office/drawing/2014/main" id="{D34ECEBE-7026-2B49-3247-86F37FE1E2D6}"/>
              </a:ext>
            </a:extLst>
          </p:cNvPr>
          <p:cNvSpPr/>
          <p:nvPr/>
        </p:nvSpPr>
        <p:spPr>
          <a:xfrm>
            <a:off x="0" y="0"/>
            <a:ext cx="12192000" cy="908501"/>
          </a:xfrm>
          <a:prstGeom prst="rect">
            <a:avLst/>
          </a:prstGeom>
          <a:solidFill>
            <a:srgbClr val="0F8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E69C659A-F6B8-8CD1-6005-8ED107166D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2201" y="285074"/>
            <a:ext cx="2759729" cy="286529"/>
          </a:xfrm>
          <a:prstGeom prst="rect">
            <a:avLst/>
          </a:prstGeom>
        </p:spPr>
      </p:pic>
      <p:sp>
        <p:nvSpPr>
          <p:cNvPr id="21" name="Text Placeholder 3">
            <a:extLst>
              <a:ext uri="{FF2B5EF4-FFF2-40B4-BE49-F238E27FC236}">
                <a16:creationId xmlns:a16="http://schemas.microsoft.com/office/drawing/2014/main" id="{52192F17-84AB-40DF-B1CB-8033C00D7ED6}"/>
              </a:ext>
            </a:extLst>
          </p:cNvPr>
          <p:cNvSpPr txBox="1">
            <a:spLocks/>
          </p:cNvSpPr>
          <p:nvPr/>
        </p:nvSpPr>
        <p:spPr>
          <a:xfrm>
            <a:off x="839788" y="4032638"/>
            <a:ext cx="5141078" cy="400036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buFont typeface="Arial" panose="020B0604020202020204" pitchFamily="34" charset="0"/>
              <a:buChar char="•"/>
            </a:pPr>
            <a:r>
              <a:rPr lang="en-US" dirty="0"/>
              <a:t>House of Worship</a:t>
            </a:r>
          </a:p>
          <a:p>
            <a:pPr marL="742950" lvl="1" indent="-285750">
              <a:buFont typeface="Arial" panose="020B0604020202020204" pitchFamily="34" charset="0"/>
              <a:buChar char="•"/>
            </a:pPr>
            <a:r>
              <a:rPr lang="en-US" sz="1200" dirty="0"/>
              <a:t>The Sound of Worship Series – video series that focuses on various churches and how the power of worship drives the success of the church and the ability for guests to connect to God. Bose products give excellent sound quality, and that allows people to focus more on the music, and less about sound issues. Same during sermons. Every word can be heard with clarity.</a:t>
            </a:r>
          </a:p>
          <a:p>
            <a:pPr marL="742950" lvl="1" indent="-285750">
              <a:buFont typeface="Arial" panose="020B0604020202020204" pitchFamily="34" charset="0"/>
              <a:buChar char="•"/>
            </a:pPr>
            <a:r>
              <a:rPr lang="en-US" sz="1200" dirty="0"/>
              <a:t>Motion Graphic Explainer – Churches are large spaces, and equipment is expensive. Church managers are going to want to know how efficient the Bose equipment is. Being able to map out various church spaces and sizes in 2D animation and showing how the speakers will output large areas in the church will show that they will need less equipment with greater clarity than the competitor. </a:t>
            </a:r>
          </a:p>
        </p:txBody>
      </p:sp>
      <p:pic>
        <p:nvPicPr>
          <p:cNvPr id="7" name="Picture 6">
            <a:extLst>
              <a:ext uri="{FF2B5EF4-FFF2-40B4-BE49-F238E27FC236}">
                <a16:creationId xmlns:a16="http://schemas.microsoft.com/office/drawing/2014/main" id="{EF9EFFC0-53E0-BEF9-2EDA-870FE3EBC8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3521" y="3972032"/>
            <a:ext cx="2718409" cy="1954143"/>
          </a:xfrm>
          <a:prstGeom prst="rect">
            <a:avLst/>
          </a:prstGeom>
        </p:spPr>
      </p:pic>
      <p:pic>
        <p:nvPicPr>
          <p:cNvPr id="9" name="Picture 8">
            <a:extLst>
              <a:ext uri="{FF2B5EF4-FFF2-40B4-BE49-F238E27FC236}">
                <a16:creationId xmlns:a16="http://schemas.microsoft.com/office/drawing/2014/main" id="{69F4C977-FF08-999A-811A-0EBC7D3749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10015" y="1798672"/>
            <a:ext cx="2961608" cy="1747254"/>
          </a:xfrm>
          <a:prstGeom prst="rect">
            <a:avLst/>
          </a:prstGeom>
        </p:spPr>
      </p:pic>
      <p:pic>
        <p:nvPicPr>
          <p:cNvPr id="12" name="Picture 11">
            <a:extLst>
              <a:ext uri="{FF2B5EF4-FFF2-40B4-BE49-F238E27FC236}">
                <a16:creationId xmlns:a16="http://schemas.microsoft.com/office/drawing/2014/main" id="{CFC1A043-3109-1E52-5024-5DD1C950F8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59620" y="3999393"/>
            <a:ext cx="2971639" cy="1899423"/>
          </a:xfrm>
          <a:prstGeom prst="rect">
            <a:avLst/>
          </a:prstGeom>
        </p:spPr>
      </p:pic>
      <p:pic>
        <p:nvPicPr>
          <p:cNvPr id="15" name="Picture 14">
            <a:extLst>
              <a:ext uri="{FF2B5EF4-FFF2-40B4-BE49-F238E27FC236}">
                <a16:creationId xmlns:a16="http://schemas.microsoft.com/office/drawing/2014/main" id="{6929CCDE-09B7-5475-C1E3-A144A046A5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76270" y="1790347"/>
            <a:ext cx="2738341" cy="1790454"/>
          </a:xfrm>
          <a:prstGeom prst="rect">
            <a:avLst/>
          </a:prstGeom>
        </p:spPr>
      </p:pic>
    </p:spTree>
    <p:extLst>
      <p:ext uri="{BB962C8B-B14F-4D97-AF65-F5344CB8AC3E}">
        <p14:creationId xmlns:p14="http://schemas.microsoft.com/office/powerpoint/2010/main" val="26412948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281</TotalTime>
  <Words>987</Words>
  <Application>Microsoft Office PowerPoint</Application>
  <PresentationFormat>Widescreen</PresentationFormat>
  <Paragraphs>57</Paragraphs>
  <Slides>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vt:i4>
      </vt:variant>
    </vt:vector>
  </HeadingPairs>
  <TitlesOfParts>
    <vt:vector size="15" baseType="lpstr">
      <vt:lpstr>Arial</vt:lpstr>
      <vt:lpstr>Avenir LT Pro 55 Roman</vt:lpstr>
      <vt:lpstr>Avenir LT Pro 65 Medium</vt:lpstr>
      <vt:lpstr>Avenir LT Std 65 Medium</vt:lpstr>
      <vt:lpstr>Calibri</vt:lpstr>
      <vt:lpstr>Calibri Light</vt:lpstr>
      <vt:lpstr>Office Theme</vt:lpstr>
      <vt:lpstr>BOSE PROFESSIONAL 2022 MEDIA STRATEGY</vt:lpstr>
      <vt:lpstr>Bose Professional 2022 Goals</vt:lpstr>
      <vt:lpstr>VB1 Product Release</vt:lpstr>
      <vt:lpstr>PowerPoint Presentation</vt:lpstr>
      <vt:lpstr>DesignMax</vt:lpstr>
      <vt:lpstr>L1 Portable Speaker</vt:lpstr>
      <vt:lpstr>PowerPoint Presentation</vt:lpstr>
      <vt:lpstr>Industry Verticals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BOSE PROFESSIONAL 2022 MEDIA STRATEGY</dc:title>
  <dc:creator>Josh Brummett</dc:creator>
  <cp:lastModifiedBy>Josh Brummett</cp:lastModifiedBy>
  <cp:revision>3</cp:revision>
  <dcterms:created xsi:type="dcterms:W3CDTF">2022-11-22T16:57:43Z</dcterms:created>
  <dcterms:modified xsi:type="dcterms:W3CDTF">2022-11-22T21:50:16Z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bf25496-bee6-409e-8a01-73f4b968f12a_Enabled">
    <vt:lpwstr>true</vt:lpwstr>
  </property>
  <property fmtid="{D5CDD505-2E9C-101B-9397-08002B2CF9AE}" pid="3" name="MSIP_Label_bbf25496-bee6-409e-8a01-73f4b968f12a_SetDate">
    <vt:lpwstr>2022-11-22T16:57:43Z</vt:lpwstr>
  </property>
  <property fmtid="{D5CDD505-2E9C-101B-9397-08002B2CF9AE}" pid="4" name="MSIP_Label_bbf25496-bee6-409e-8a01-73f4b968f12a_Method">
    <vt:lpwstr>Standard</vt:lpwstr>
  </property>
  <property fmtid="{D5CDD505-2E9C-101B-9397-08002B2CF9AE}" pid="5" name="MSIP_Label_bbf25496-bee6-409e-8a01-73f4b968f12a_Name">
    <vt:lpwstr>defa4170-0d19-0005-0004-bc88714345d2</vt:lpwstr>
  </property>
  <property fmtid="{D5CDD505-2E9C-101B-9397-08002B2CF9AE}" pid="6" name="MSIP_Label_bbf25496-bee6-409e-8a01-73f4b968f12a_SiteId">
    <vt:lpwstr>50eb6930-b043-4e20-9120-a00a2edb1a99</vt:lpwstr>
  </property>
  <property fmtid="{D5CDD505-2E9C-101B-9397-08002B2CF9AE}" pid="7" name="MSIP_Label_bbf25496-bee6-409e-8a01-73f4b968f12a_ActionId">
    <vt:lpwstr>d77db43a-1468-4ebd-997b-abf6a2f4ecb8</vt:lpwstr>
  </property>
  <property fmtid="{D5CDD505-2E9C-101B-9397-08002B2CF9AE}" pid="8" name="MSIP_Label_bbf25496-bee6-409e-8a01-73f4b968f12a_ContentBits">
    <vt:lpwstr>0</vt:lpwstr>
  </property>
</Properties>
</file>